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8"/>
  </p:notesMasterIdLst>
  <p:handoutMasterIdLst>
    <p:handoutMasterId r:id="rId9"/>
  </p:handoutMasterIdLst>
  <p:sldIdLst>
    <p:sldId id="1408" r:id="rId2"/>
    <p:sldId id="1419" r:id="rId3"/>
    <p:sldId id="1418" r:id="rId4"/>
    <p:sldId id="1442" r:id="rId5"/>
    <p:sldId id="1444" r:id="rId6"/>
    <p:sldId id="1443" r:id="rId7"/>
  </p:sldIdLst>
  <p:sldSz cx="12599988" cy="864076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50" userDrawn="1">
          <p15:clr>
            <a:srgbClr val="A4A3A4"/>
          </p15:clr>
        </p15:guide>
        <p15:guide id="6" orient="horz" pos="1497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3878" userDrawn="1">
          <p15:clr>
            <a:srgbClr val="A4A3A4"/>
          </p15:clr>
        </p15:guide>
        <p15:guide id="9" pos="4694" userDrawn="1">
          <p15:clr>
            <a:srgbClr val="A4A3A4"/>
          </p15:clr>
        </p15:guide>
        <p15:guide id="10" pos="3288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pos="16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E79"/>
    <a:srgbClr val="EFF5FF"/>
    <a:srgbClr val="F7FAFF"/>
    <a:srgbClr val="CCECFF"/>
    <a:srgbClr val="00A1DE"/>
    <a:srgbClr val="72C7E7"/>
    <a:srgbClr val="0070C0"/>
    <a:srgbClr val="E7F5FE"/>
    <a:srgbClr val="FCD7B9"/>
    <a:srgbClr val="3C8A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2" autoAdjust="0"/>
    <p:restoredTop sz="87254" autoAdjust="0"/>
  </p:normalViewPr>
  <p:slideViewPr>
    <p:cSldViewPr snapToGrid="0" showGuides="1">
      <p:cViewPr>
        <p:scale>
          <a:sx n="75" d="100"/>
          <a:sy n="75" d="100"/>
        </p:scale>
        <p:origin x="-1734" y="-234"/>
      </p:cViewPr>
      <p:guideLst>
        <p:guide orient="horz" pos="476"/>
        <p:guide orient="horz" pos="839"/>
        <p:guide orient="horz" pos="5103"/>
        <p:guide orient="horz" pos="522"/>
        <p:guide orient="horz" pos="1950"/>
        <p:guide orient="horz" pos="1497"/>
        <p:guide pos="229"/>
        <p:guide pos="3878"/>
        <p:guide pos="4694"/>
        <p:guide pos="3288"/>
        <p:guide pos="7688"/>
        <p:guide pos="4150"/>
        <p:guide pos="16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8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9" y="1"/>
            <a:ext cx="294503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1/24/2018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0244"/>
            <a:ext cx="294659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9" y="9430244"/>
            <a:ext cx="294503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9" y="1"/>
            <a:ext cx="294503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1/24/2018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911"/>
            <a:ext cx="5439391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0244"/>
            <a:ext cx="294659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9" y="9430244"/>
            <a:ext cx="294503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680605" indent="-261771" eaLnBrk="0" hangingPunct="0"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047083" indent="-209417" eaLnBrk="0" hangingPunct="0"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465916" indent="-209417" eaLnBrk="0" hangingPunct="0"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1884749" indent="-209417" eaLnBrk="0" hangingPunct="0"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3583" indent="-209417" defTabSz="333031" eaLnBrk="0" fontAlgn="base" hangingPunct="0">
              <a:spcBef>
                <a:spcPct val="0"/>
              </a:spcBef>
              <a:spcAft>
                <a:spcPct val="0"/>
              </a:spcAft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2416" indent="-209417" defTabSz="333031" eaLnBrk="0" fontAlgn="base" hangingPunct="0">
              <a:spcBef>
                <a:spcPct val="0"/>
              </a:spcBef>
              <a:spcAft>
                <a:spcPct val="0"/>
              </a:spcAft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250" indent="-209417" defTabSz="333031" eaLnBrk="0" fontAlgn="base" hangingPunct="0">
              <a:spcBef>
                <a:spcPct val="0"/>
              </a:spcBef>
              <a:spcAft>
                <a:spcPct val="0"/>
              </a:spcAft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083" indent="-209417" defTabSz="333031" eaLnBrk="0" fontAlgn="base" hangingPunct="0">
              <a:spcBef>
                <a:spcPct val="0"/>
              </a:spcBef>
              <a:spcAft>
                <a:spcPct val="0"/>
              </a:spcAft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4D59FBE8-BD52-40AF-8DDD-B4D65D29A9E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754063"/>
            <a:ext cx="542448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84" y="4715723"/>
            <a:ext cx="5438711" cy="476584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6159"/>
          <a:lstStyle/>
          <a:p>
            <a:pPr marL="197783" indent="-196328">
              <a:lnSpc>
                <a:spcPct val="93000"/>
              </a:lnSpc>
              <a:spcBef>
                <a:spcPct val="0"/>
              </a:spcBef>
              <a:tabLst>
                <a:tab pos="663154" algn="l"/>
                <a:tab pos="1326306" algn="l"/>
                <a:tab pos="1989459" algn="l"/>
                <a:tab pos="2652611" algn="l"/>
                <a:tab pos="3315764" algn="l"/>
                <a:tab pos="3978916" algn="l"/>
                <a:tab pos="4642070" algn="l"/>
                <a:tab pos="5305221" algn="l"/>
              </a:tabLst>
            </a:pPr>
            <a:endParaRPr lang="ru-RU" altLang="ru-RU" sz="1800">
              <a:latin typeface="Arial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23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680605" indent="-261771" eaLnBrk="0" hangingPunct="0"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047083" indent="-209417" eaLnBrk="0" hangingPunct="0"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465916" indent="-209417" eaLnBrk="0" hangingPunct="0"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1884749" indent="-209417" eaLnBrk="0" hangingPunct="0"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303583" indent="-209417" defTabSz="333031" eaLnBrk="0" fontAlgn="base" hangingPunct="0">
              <a:spcBef>
                <a:spcPct val="0"/>
              </a:spcBef>
              <a:spcAft>
                <a:spcPct val="0"/>
              </a:spcAft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722416" indent="-209417" defTabSz="333031" eaLnBrk="0" fontAlgn="base" hangingPunct="0">
              <a:spcBef>
                <a:spcPct val="0"/>
              </a:spcBef>
              <a:spcAft>
                <a:spcPct val="0"/>
              </a:spcAft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141250" indent="-209417" defTabSz="333031" eaLnBrk="0" fontAlgn="base" hangingPunct="0">
              <a:spcBef>
                <a:spcPct val="0"/>
              </a:spcBef>
              <a:spcAft>
                <a:spcPct val="0"/>
              </a:spcAft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560083" indent="-209417" defTabSz="333031" eaLnBrk="0" fontAlgn="base" hangingPunct="0">
              <a:spcBef>
                <a:spcPct val="0"/>
              </a:spcBef>
              <a:spcAft>
                <a:spcPct val="0"/>
              </a:spcAft>
              <a:tabLst>
                <a:tab pos="663154" algn="l"/>
                <a:tab pos="1326306" algn="l"/>
                <a:tab pos="1989459" algn="l"/>
                <a:tab pos="2652611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A4147243-8EEF-4C9F-B010-71EDEE6FCC06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754063"/>
            <a:ext cx="542448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4" y="4696561"/>
            <a:ext cx="5438711" cy="446807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z="1800" dirty="0">
              <a:latin typeface="Arial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43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423" algn="l"/>
                <a:tab pos="1268848" algn="l"/>
                <a:tab pos="1903270" algn="l"/>
                <a:tab pos="2537696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634423" algn="l"/>
                <a:tab pos="1268848" algn="l"/>
                <a:tab pos="1903270" algn="l"/>
                <a:tab pos="2537696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634423" algn="l"/>
                <a:tab pos="1268848" algn="l"/>
                <a:tab pos="1903270" algn="l"/>
                <a:tab pos="2537696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634423" algn="l"/>
                <a:tab pos="1268848" algn="l"/>
                <a:tab pos="1903270" algn="l"/>
                <a:tab pos="2537696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634423" algn="l"/>
                <a:tab pos="1268848" algn="l"/>
                <a:tab pos="1903270" algn="l"/>
                <a:tab pos="2537696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1860142" indent="-161388" defTabSz="31860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423" algn="l"/>
                <a:tab pos="1268848" algn="l"/>
                <a:tab pos="1903270" algn="l"/>
                <a:tab pos="2537696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260830" indent="-161388" defTabSz="31860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423" algn="l"/>
                <a:tab pos="1268848" algn="l"/>
                <a:tab pos="1903270" algn="l"/>
                <a:tab pos="2537696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2661519" indent="-161388" defTabSz="31860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423" algn="l"/>
                <a:tab pos="1268848" algn="l"/>
                <a:tab pos="1903270" algn="l"/>
                <a:tab pos="2537696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062208" indent="-161388" defTabSz="31860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423" algn="l"/>
                <a:tab pos="1268848" algn="l"/>
                <a:tab pos="1903270" algn="l"/>
                <a:tab pos="2537696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C3F7972-5AD3-473A-AC43-70936386E5E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5650"/>
            <a:ext cx="5421312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4" y="4696561"/>
            <a:ext cx="5438711" cy="446807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18884">
              <a:defRPr/>
            </a:pPr>
            <a:endParaRPr lang="ru-RU" altLang="ru-RU" sz="1800" dirty="0"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6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0000" y="8008710"/>
            <a:ext cx="2939997" cy="460041"/>
          </a:xfrm>
          <a:prstGeom prst="rect">
            <a:avLst/>
          </a:prstGeom>
        </p:spPr>
        <p:txBody>
          <a:bodyPr lIns="121368" tIns="60684" rIns="121368" bIns="60684"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04996" y="8008710"/>
            <a:ext cx="3989996" cy="460041"/>
          </a:xfrm>
          <a:prstGeom prst="rect">
            <a:avLst/>
          </a:prstGeom>
        </p:spPr>
        <p:txBody>
          <a:bodyPr lIns="121368" tIns="60684" rIns="121368" bIns="60684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29992" y="8008710"/>
            <a:ext cx="2939997" cy="460041"/>
          </a:xfrm>
          <a:prstGeom prst="rect">
            <a:avLst/>
          </a:prstGeom>
        </p:spPr>
        <p:txBody>
          <a:bodyPr lIns="121368" tIns="60684" rIns="121368" bIns="60684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9810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28" y="344032"/>
            <a:ext cx="11335614" cy="1442793"/>
          </a:xfrm>
          <a:prstGeom prst="rect">
            <a:avLst/>
          </a:prstGeom>
        </p:spPr>
        <p:txBody>
          <a:bodyPr lIns="121368" tIns="60684" rIns="121368" bIns="6068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28" y="2021530"/>
            <a:ext cx="11335614" cy="5701836"/>
          </a:xfrm>
          <a:prstGeom prst="rect">
            <a:avLst/>
          </a:prstGeom>
        </p:spPr>
        <p:txBody>
          <a:bodyPr lIns="121368" tIns="60684" rIns="121368" bIns="6068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30000" y="7872699"/>
            <a:ext cx="2931247" cy="592052"/>
          </a:xfrm>
          <a:prstGeom prst="rect">
            <a:avLst/>
          </a:prstGeom>
          <a:ln/>
        </p:spPr>
        <p:txBody>
          <a:bodyPr lIns="121368" tIns="60684" rIns="121368" bIns="60684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309371" y="7872699"/>
            <a:ext cx="3992184" cy="592052"/>
          </a:xfrm>
          <a:prstGeom prst="rect">
            <a:avLst/>
          </a:prstGeom>
          <a:ln/>
        </p:spPr>
        <p:txBody>
          <a:bodyPr lIns="121368" tIns="60684" rIns="121368" bIns="60684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9034367" y="7872699"/>
            <a:ext cx="2933435" cy="592052"/>
          </a:xfrm>
          <a:prstGeom prst="rect">
            <a:avLst/>
          </a:prstGeom>
          <a:ln/>
        </p:spPr>
        <p:txBody>
          <a:bodyPr lIns="121368" tIns="60684" rIns="121368" bIns="60684"/>
          <a:lstStyle>
            <a:lvl1pPr>
              <a:defRPr/>
            </a:lvl1pPr>
          </a:lstStyle>
          <a:p>
            <a:fld id="{0BAB6B63-4889-4AB7-A85B-FC439357EC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48553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  <p:sldLayoutId id="2147483926" r:id="rId4"/>
    <p:sldLayoutId id="2147483927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Казань, 2018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5" name="Picture 5" descr="C:\WORK\2017.05.30_GarantFond_PPT\Sources\Logo\Logo_GarantFontRT_VE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87" y="609600"/>
            <a:ext cx="11637437" cy="65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6300" y="5727700"/>
            <a:ext cx="4914900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Добавить имя и 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2294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 49"/>
          <p:cNvCxnSpPr/>
          <p:nvPr/>
        </p:nvCxnSpPr>
        <p:spPr>
          <a:xfrm>
            <a:off x="388938" y="4723266"/>
            <a:ext cx="1189116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94" y="-287703"/>
            <a:ext cx="3648258" cy="205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89450" y="3894199"/>
            <a:ext cx="11903353" cy="725733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ПРЕИМУЩЕСТВА РАБОТЫ С ФОНДОМ: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6012" y="5311890"/>
            <a:ext cx="108091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Выдача кредита при отсутствии собственного достаточного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обеспечения</a:t>
            </a:r>
          </a:p>
          <a:p>
            <a:pPr lvl="0"/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lvl="0"/>
            <a:endParaRPr lang="ru-RU" sz="2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lvl="0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Отсутствие необходимости сбора документов для Фонда (документы в Фонд представляются банком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  <a:p>
            <a:pPr lvl="0"/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lvl="0"/>
            <a:endParaRPr lang="ru-RU" sz="2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lvl="0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Короткие сроки рассмотрения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заявки</a:t>
            </a:r>
          </a:p>
          <a:p>
            <a:pPr lvl="0"/>
            <a:endParaRPr lang="ru-RU" sz="2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lvl="0"/>
            <a:endParaRPr lang="ru-RU" sz="2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27" y="5311890"/>
            <a:ext cx="2492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-Shape 10"/>
          <p:cNvSpPr/>
          <p:nvPr/>
        </p:nvSpPr>
        <p:spPr>
          <a:xfrm rot="13701821">
            <a:off x="710068" y="6322680"/>
            <a:ext cx="269603" cy="2696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L-Shape 10"/>
          <p:cNvSpPr/>
          <p:nvPr/>
        </p:nvSpPr>
        <p:spPr>
          <a:xfrm rot="13701821">
            <a:off x="703892" y="7506585"/>
            <a:ext cx="269603" cy="2696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Oval 8"/>
          <p:cNvSpPr/>
          <p:nvPr/>
        </p:nvSpPr>
        <p:spPr>
          <a:xfrm>
            <a:off x="462197" y="1969271"/>
            <a:ext cx="752763" cy="75276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0252" y="1956481"/>
            <a:ext cx="4090248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ru-RU" sz="2133" b="1" dirty="0" smtClean="0">
                <a:solidFill>
                  <a:schemeClr val="bg1">
                    <a:lumMod val="50000"/>
                  </a:schemeClr>
                </a:solidFill>
              </a:rPr>
              <a:t>Субъектам малого бизнеса</a:t>
            </a:r>
            <a:endParaRPr lang="en-US" sz="2133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Freeform 147"/>
          <p:cNvSpPr>
            <a:spLocks noChangeAspect="1" noEditPoints="1"/>
          </p:cNvSpPr>
          <p:nvPr/>
        </p:nvSpPr>
        <p:spPr bwMode="auto">
          <a:xfrm>
            <a:off x="677707" y="2142447"/>
            <a:ext cx="321744" cy="406411"/>
          </a:xfrm>
          <a:custGeom>
            <a:avLst/>
            <a:gdLst>
              <a:gd name="T0" fmla="*/ 484 w 800"/>
              <a:gd name="T1" fmla="*/ 0 h 1011"/>
              <a:gd name="T2" fmla="*/ 463 w 800"/>
              <a:gd name="T3" fmla="*/ 990 h 1011"/>
              <a:gd name="T4" fmla="*/ 779 w 800"/>
              <a:gd name="T5" fmla="*/ 1011 h 1011"/>
              <a:gd name="T6" fmla="*/ 800 w 800"/>
              <a:gd name="T7" fmla="*/ 21 h 1011"/>
              <a:gd name="T8" fmla="*/ 758 w 800"/>
              <a:gd name="T9" fmla="*/ 969 h 1011"/>
              <a:gd name="T10" fmla="*/ 505 w 800"/>
              <a:gd name="T11" fmla="*/ 843 h 1011"/>
              <a:gd name="T12" fmla="*/ 589 w 800"/>
              <a:gd name="T13" fmla="*/ 800 h 1011"/>
              <a:gd name="T14" fmla="*/ 505 w 800"/>
              <a:gd name="T15" fmla="*/ 716 h 1011"/>
              <a:gd name="T16" fmla="*/ 589 w 800"/>
              <a:gd name="T17" fmla="*/ 674 h 1011"/>
              <a:gd name="T18" fmla="*/ 505 w 800"/>
              <a:gd name="T19" fmla="*/ 590 h 1011"/>
              <a:gd name="T20" fmla="*/ 589 w 800"/>
              <a:gd name="T21" fmla="*/ 548 h 1011"/>
              <a:gd name="T22" fmla="*/ 505 w 800"/>
              <a:gd name="T23" fmla="*/ 464 h 1011"/>
              <a:gd name="T24" fmla="*/ 589 w 800"/>
              <a:gd name="T25" fmla="*/ 421 h 1011"/>
              <a:gd name="T26" fmla="*/ 505 w 800"/>
              <a:gd name="T27" fmla="*/ 337 h 1011"/>
              <a:gd name="T28" fmla="*/ 589 w 800"/>
              <a:gd name="T29" fmla="*/ 295 h 1011"/>
              <a:gd name="T30" fmla="*/ 505 w 800"/>
              <a:gd name="T31" fmla="*/ 211 h 1011"/>
              <a:gd name="T32" fmla="*/ 589 w 800"/>
              <a:gd name="T33" fmla="*/ 169 h 1011"/>
              <a:gd name="T34" fmla="*/ 505 w 800"/>
              <a:gd name="T35" fmla="*/ 43 h 1011"/>
              <a:gd name="T36" fmla="*/ 758 w 800"/>
              <a:gd name="T37" fmla="*/ 969 h 1011"/>
              <a:gd name="T38" fmla="*/ 130 w 800"/>
              <a:gd name="T39" fmla="*/ 52 h 1011"/>
              <a:gd name="T40" fmla="*/ 0 w 800"/>
              <a:gd name="T41" fmla="*/ 253 h 1011"/>
              <a:gd name="T42" fmla="*/ 105 w 800"/>
              <a:gd name="T43" fmla="*/ 969 h 1011"/>
              <a:gd name="T44" fmla="*/ 295 w 800"/>
              <a:gd name="T45" fmla="*/ 864 h 1011"/>
              <a:gd name="T46" fmla="*/ 291 w 800"/>
              <a:gd name="T47" fmla="*/ 241 h 1011"/>
              <a:gd name="T48" fmla="*/ 147 w 800"/>
              <a:gd name="T49" fmla="*/ 102 h 1011"/>
              <a:gd name="T50" fmla="*/ 117 w 800"/>
              <a:gd name="T51" fmla="*/ 148 h 1011"/>
              <a:gd name="T52" fmla="*/ 42 w 800"/>
              <a:gd name="T53" fmla="*/ 347 h 1011"/>
              <a:gd name="T54" fmla="*/ 84 w 800"/>
              <a:gd name="T55" fmla="*/ 716 h 1011"/>
              <a:gd name="T56" fmla="*/ 42 w 800"/>
              <a:gd name="T57" fmla="*/ 347 h 1011"/>
              <a:gd name="T58" fmla="*/ 189 w 800"/>
              <a:gd name="T59" fmla="*/ 927 h 1011"/>
              <a:gd name="T60" fmla="*/ 42 w 800"/>
              <a:gd name="T61" fmla="*/ 864 h 1011"/>
              <a:gd name="T62" fmla="*/ 253 w 800"/>
              <a:gd name="T63" fmla="*/ 843 h 1011"/>
              <a:gd name="T64" fmla="*/ 253 w 800"/>
              <a:gd name="T65" fmla="*/ 800 h 1011"/>
              <a:gd name="T66" fmla="*/ 42 w 800"/>
              <a:gd name="T67" fmla="*/ 758 h 1011"/>
              <a:gd name="T68" fmla="*/ 253 w 800"/>
              <a:gd name="T69" fmla="*/ 800 h 1011"/>
              <a:gd name="T70" fmla="*/ 126 w 800"/>
              <a:gd name="T71" fmla="*/ 347 h 1011"/>
              <a:gd name="T72" fmla="*/ 168 w 800"/>
              <a:gd name="T73" fmla="*/ 347 h 1011"/>
              <a:gd name="T74" fmla="*/ 126 w 800"/>
              <a:gd name="T75" fmla="*/ 716 h 1011"/>
              <a:gd name="T76" fmla="*/ 211 w 800"/>
              <a:gd name="T77" fmla="*/ 716 h 1011"/>
              <a:gd name="T78" fmla="*/ 253 w 800"/>
              <a:gd name="T79" fmla="*/ 347 h 1011"/>
              <a:gd name="T80" fmla="*/ 253 w 800"/>
              <a:gd name="T81" fmla="*/ 274 h 1011"/>
              <a:gd name="T82" fmla="*/ 168 w 800"/>
              <a:gd name="T83" fmla="*/ 274 h 1011"/>
              <a:gd name="T84" fmla="*/ 126 w 800"/>
              <a:gd name="T85" fmla="*/ 274 h 1011"/>
              <a:gd name="T86" fmla="*/ 42 w 800"/>
              <a:gd name="T87" fmla="*/ 274 h 1011"/>
              <a:gd name="T88" fmla="*/ 88 w 800"/>
              <a:gd name="T89" fmla="*/ 190 h 1011"/>
              <a:gd name="T90" fmla="*/ 253 w 800"/>
              <a:gd name="T91" fmla="*/ 259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" h="1011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23" name="Straight Connector 56"/>
          <p:cNvCxnSpPr>
            <a:stCxn id="19" idx="6"/>
          </p:cNvCxnSpPr>
          <p:nvPr/>
        </p:nvCxnSpPr>
        <p:spPr>
          <a:xfrm flipV="1">
            <a:off x="1214960" y="2324100"/>
            <a:ext cx="4360340" cy="21553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63538" y="1662566"/>
            <a:ext cx="1189116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Текст 3"/>
          <p:cNvSpPr txBox="1">
            <a:spLocks/>
          </p:cNvSpPr>
          <p:nvPr/>
        </p:nvSpPr>
        <p:spPr>
          <a:xfrm>
            <a:off x="364050" y="833499"/>
            <a:ext cx="11903353" cy="725733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1218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59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218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59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ГАРАНТИЙНЫЙ ФОНД РЕСПУБЛИКИ ВЫСТУПАЕТ ПОРУЧИТЕЛЕМ: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218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59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2500" y="2806700"/>
            <a:ext cx="542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Годовой доход до 800 млн. рублей</a:t>
            </a:r>
          </a:p>
          <a:p>
            <a:endParaRPr lang="ru-RU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Численность работников – до 100 человек</a:t>
            </a:r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Oval 8"/>
          <p:cNvSpPr/>
          <p:nvPr/>
        </p:nvSpPr>
        <p:spPr>
          <a:xfrm>
            <a:off x="6316897" y="1956571"/>
            <a:ext cx="752763" cy="75276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22252" y="1956481"/>
            <a:ext cx="4763348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ru-RU" sz="2133" b="1" dirty="0" smtClean="0">
                <a:solidFill>
                  <a:schemeClr val="bg1">
                    <a:lumMod val="50000"/>
                  </a:schemeClr>
                </a:solidFill>
              </a:rPr>
              <a:t>Субъектам среднего бизнеса</a:t>
            </a:r>
            <a:endParaRPr lang="en-US" sz="2133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Straight Connector 56"/>
          <p:cNvCxnSpPr/>
          <p:nvPr/>
        </p:nvCxnSpPr>
        <p:spPr>
          <a:xfrm flipV="1">
            <a:off x="7056960" y="2324100"/>
            <a:ext cx="4360340" cy="21553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94500" y="2806700"/>
            <a:ext cx="542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Годовой доход до2 млрд. рублей</a:t>
            </a:r>
          </a:p>
          <a:p>
            <a:endParaRPr lang="ru-RU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Численность работников – до 250 человек</a:t>
            </a:r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Freeform 41"/>
          <p:cNvSpPr>
            <a:spLocks noChangeAspect="1" noEditPoints="1"/>
          </p:cNvSpPr>
          <p:nvPr/>
        </p:nvSpPr>
        <p:spPr bwMode="auto">
          <a:xfrm>
            <a:off x="6527904" y="2121280"/>
            <a:ext cx="335379" cy="406411"/>
          </a:xfrm>
          <a:custGeom>
            <a:avLst/>
            <a:gdLst>
              <a:gd name="T0" fmla="*/ 487 w 800"/>
              <a:gd name="T1" fmla="*/ 761 h 969"/>
              <a:gd name="T2" fmla="*/ 487 w 800"/>
              <a:gd name="T3" fmla="*/ 605 h 969"/>
              <a:gd name="T4" fmla="*/ 136 w 800"/>
              <a:gd name="T5" fmla="*/ 254 h 969"/>
              <a:gd name="T6" fmla="*/ 275 w 800"/>
              <a:gd name="T7" fmla="*/ 254 h 969"/>
              <a:gd name="T8" fmla="*/ 275 w 800"/>
              <a:gd name="T9" fmla="*/ 211 h 969"/>
              <a:gd name="T10" fmla="*/ 64 w 800"/>
              <a:gd name="T11" fmla="*/ 211 h 969"/>
              <a:gd name="T12" fmla="*/ 64 w 800"/>
              <a:gd name="T13" fmla="*/ 423 h 969"/>
              <a:gd name="T14" fmla="*/ 106 w 800"/>
              <a:gd name="T15" fmla="*/ 423 h 969"/>
              <a:gd name="T16" fmla="*/ 106 w 800"/>
              <a:gd name="T17" fmla="*/ 283 h 969"/>
              <a:gd name="T18" fmla="*/ 445 w 800"/>
              <a:gd name="T19" fmla="*/ 622 h 969"/>
              <a:gd name="T20" fmla="*/ 445 w 800"/>
              <a:gd name="T21" fmla="*/ 761 h 969"/>
              <a:gd name="T22" fmla="*/ 360 w 800"/>
              <a:gd name="T23" fmla="*/ 863 h 969"/>
              <a:gd name="T24" fmla="*/ 466 w 800"/>
              <a:gd name="T25" fmla="*/ 969 h 969"/>
              <a:gd name="T26" fmla="*/ 572 w 800"/>
              <a:gd name="T27" fmla="*/ 863 h 969"/>
              <a:gd name="T28" fmla="*/ 487 w 800"/>
              <a:gd name="T29" fmla="*/ 761 h 969"/>
              <a:gd name="T30" fmla="*/ 466 w 800"/>
              <a:gd name="T31" fmla="*/ 931 h 969"/>
              <a:gd name="T32" fmla="*/ 403 w 800"/>
              <a:gd name="T33" fmla="*/ 867 h 969"/>
              <a:gd name="T34" fmla="*/ 466 w 800"/>
              <a:gd name="T35" fmla="*/ 804 h 969"/>
              <a:gd name="T36" fmla="*/ 529 w 800"/>
              <a:gd name="T37" fmla="*/ 867 h 969"/>
              <a:gd name="T38" fmla="*/ 466 w 800"/>
              <a:gd name="T39" fmla="*/ 931 h 969"/>
              <a:gd name="T40" fmla="*/ 178 w 800"/>
              <a:gd name="T41" fmla="*/ 592 h 969"/>
              <a:gd name="T42" fmla="*/ 106 w 800"/>
              <a:gd name="T43" fmla="*/ 668 h 969"/>
              <a:gd name="T44" fmla="*/ 30 w 800"/>
              <a:gd name="T45" fmla="*/ 592 h 969"/>
              <a:gd name="T46" fmla="*/ 0 w 800"/>
              <a:gd name="T47" fmla="*/ 622 h 969"/>
              <a:gd name="T48" fmla="*/ 77 w 800"/>
              <a:gd name="T49" fmla="*/ 698 h 969"/>
              <a:gd name="T50" fmla="*/ 0 w 800"/>
              <a:gd name="T51" fmla="*/ 770 h 969"/>
              <a:gd name="T52" fmla="*/ 30 w 800"/>
              <a:gd name="T53" fmla="*/ 800 h 969"/>
              <a:gd name="T54" fmla="*/ 106 w 800"/>
              <a:gd name="T55" fmla="*/ 728 h 969"/>
              <a:gd name="T56" fmla="*/ 178 w 800"/>
              <a:gd name="T57" fmla="*/ 800 h 969"/>
              <a:gd name="T58" fmla="*/ 208 w 800"/>
              <a:gd name="T59" fmla="*/ 770 h 969"/>
              <a:gd name="T60" fmla="*/ 136 w 800"/>
              <a:gd name="T61" fmla="*/ 698 h 969"/>
              <a:gd name="T62" fmla="*/ 208 w 800"/>
              <a:gd name="T63" fmla="*/ 622 h 969"/>
              <a:gd name="T64" fmla="*/ 178 w 800"/>
              <a:gd name="T65" fmla="*/ 592 h 969"/>
              <a:gd name="T66" fmla="*/ 800 w 800"/>
              <a:gd name="T67" fmla="*/ 325 h 969"/>
              <a:gd name="T68" fmla="*/ 771 w 800"/>
              <a:gd name="T69" fmla="*/ 296 h 969"/>
              <a:gd name="T70" fmla="*/ 699 w 800"/>
              <a:gd name="T71" fmla="*/ 372 h 969"/>
              <a:gd name="T72" fmla="*/ 623 w 800"/>
              <a:gd name="T73" fmla="*/ 296 h 969"/>
              <a:gd name="T74" fmla="*/ 593 w 800"/>
              <a:gd name="T75" fmla="*/ 325 h 969"/>
              <a:gd name="T76" fmla="*/ 669 w 800"/>
              <a:gd name="T77" fmla="*/ 402 h 969"/>
              <a:gd name="T78" fmla="*/ 593 w 800"/>
              <a:gd name="T79" fmla="*/ 474 h 969"/>
              <a:gd name="T80" fmla="*/ 623 w 800"/>
              <a:gd name="T81" fmla="*/ 503 h 969"/>
              <a:gd name="T82" fmla="*/ 699 w 800"/>
              <a:gd name="T83" fmla="*/ 431 h 969"/>
              <a:gd name="T84" fmla="*/ 771 w 800"/>
              <a:gd name="T85" fmla="*/ 503 h 969"/>
              <a:gd name="T86" fmla="*/ 800 w 800"/>
              <a:gd name="T87" fmla="*/ 474 h 969"/>
              <a:gd name="T88" fmla="*/ 729 w 800"/>
              <a:gd name="T89" fmla="*/ 402 h 969"/>
              <a:gd name="T90" fmla="*/ 800 w 800"/>
              <a:gd name="T91" fmla="*/ 325 h 969"/>
              <a:gd name="T92" fmla="*/ 559 w 800"/>
              <a:gd name="T93" fmla="*/ 0 h 969"/>
              <a:gd name="T94" fmla="*/ 487 w 800"/>
              <a:gd name="T95" fmla="*/ 76 h 969"/>
              <a:gd name="T96" fmla="*/ 411 w 800"/>
              <a:gd name="T97" fmla="*/ 0 h 969"/>
              <a:gd name="T98" fmla="*/ 381 w 800"/>
              <a:gd name="T99" fmla="*/ 29 h 969"/>
              <a:gd name="T100" fmla="*/ 458 w 800"/>
              <a:gd name="T101" fmla="*/ 105 h 969"/>
              <a:gd name="T102" fmla="*/ 381 w 800"/>
              <a:gd name="T103" fmla="*/ 177 h 969"/>
              <a:gd name="T104" fmla="*/ 411 w 800"/>
              <a:gd name="T105" fmla="*/ 207 h 969"/>
              <a:gd name="T106" fmla="*/ 487 w 800"/>
              <a:gd name="T107" fmla="*/ 135 h 969"/>
              <a:gd name="T108" fmla="*/ 559 w 800"/>
              <a:gd name="T109" fmla="*/ 207 h 969"/>
              <a:gd name="T110" fmla="*/ 589 w 800"/>
              <a:gd name="T111" fmla="*/ 177 h 969"/>
              <a:gd name="T112" fmla="*/ 517 w 800"/>
              <a:gd name="T113" fmla="*/ 105 h 969"/>
              <a:gd name="T114" fmla="*/ 589 w 800"/>
              <a:gd name="T115" fmla="*/ 29 h 969"/>
              <a:gd name="T116" fmla="*/ 559 w 800"/>
              <a:gd name="T11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" h="969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3720394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 animBg="1"/>
      <p:bldP spid="29" grpId="0" animBg="1"/>
      <p:bldP spid="30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47516" y="2040557"/>
            <a:ext cx="2617429" cy="101579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endParaRPr lang="ru-RU" sz="2400" dirty="0" smtClean="0"/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0,75-1,5 % годовых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4448" y="4255022"/>
            <a:ext cx="2460498" cy="9882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algn="l" defTabSz="363538" eaLnBrk="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Museo Sans Cyrl 700" pitchFamily="50" charset="-52"/>
              </a:rPr>
              <a:t>до 30 млн. руб., по совместному продукту «</a:t>
            </a:r>
            <a:r>
              <a:rPr lang="ru-RU" altLang="ru-RU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Museo Sans Cyrl 700" pitchFamily="50" charset="-52"/>
              </a:rPr>
              <a:t>Согарантия</a:t>
            </a:r>
            <a:r>
              <a:rPr lang="ru-RU" altLang="ru-RU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Museo Sans Cyrl 700" pitchFamily="50" charset="-52"/>
              </a:rPr>
              <a:t>» по решению коллегиального органа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688" y="4132735"/>
            <a:ext cx="1154471" cy="1132412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486244" y="959827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>
                <a:solidFill>
                  <a:schemeClr val="bg1">
                    <a:lumMod val="50000"/>
                  </a:schemeClr>
                </a:solidFill>
              </a:rPr>
              <a:t>Партнерская сеть</a:t>
            </a:r>
            <a:endParaRPr lang="ru-RU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807710"/>
            <a:ext cx="558731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20642" y="947502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>
                <a:solidFill>
                  <a:schemeClr val="bg1">
                    <a:lumMod val="50000"/>
                  </a:schemeClr>
                </a:solidFill>
              </a:rPr>
              <a:t>Условия</a:t>
            </a:r>
            <a:endParaRPr lang="ru-RU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20642" y="1825060"/>
            <a:ext cx="581954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673974" y="4267861"/>
            <a:ext cx="4285627" cy="884218"/>
            <a:chOff x="2432278" y="6236830"/>
            <a:chExt cx="4285627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 </a:t>
              </a:r>
              <a:r>
                <a:rPr lang="ru-RU" sz="6000" kern="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cs typeface="Times New Roman" pitchFamily="18" charset="0"/>
                </a:rPr>
                <a:t>3</a:t>
              </a:r>
              <a:endParaRPr lang="ru-RU" sz="24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120557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cs typeface="Times New Roman" pitchFamily="18" charset="0"/>
                </a:rPr>
                <a:t>лизинговые компании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bg2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Ставка</a:t>
              </a:r>
              <a:endParaRPr lang="ru-RU" sz="18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446584"/>
            <a:ext cx="4354767" cy="884218"/>
            <a:chOff x="2432278" y="2526226"/>
            <a:chExt cx="4354767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cs typeface="Times New Roman" pitchFamily="18" charset="0"/>
                </a:rPr>
                <a:t>40</a:t>
              </a:r>
              <a:endParaRPr lang="ru-RU" sz="24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189697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en-US" sz="2000" kern="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350203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0446" y="1807710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chemeClr val="bg1"/>
                  </a:solidFill>
                </a:rPr>
                <a:t>₽</a:t>
              </a:r>
              <a:endParaRPr lang="ru-RU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877" y="-262116"/>
            <a:ext cx="3651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677016" y="526514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688" y="6110929"/>
            <a:ext cx="1305103" cy="124854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97926" y="6110929"/>
            <a:ext cx="4591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3" eaLnBrk="1" fontAlgn="auto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defRPr/>
            </a:pPr>
            <a:r>
              <a:rPr lang="ru-RU" altLang="ru-RU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Фонд развития промышленности</a:t>
            </a:r>
          </a:p>
          <a:p>
            <a:pPr defTabSz="914373" eaLnBrk="1" fontAlgn="auto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defRPr/>
            </a:pPr>
            <a:r>
              <a:rPr lang="ru-RU" altLang="ru-RU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Фонд развития моногородов</a:t>
            </a:r>
          </a:p>
          <a:p>
            <a:pPr defTabSz="914373" eaLnBrk="1" fontAlgn="auto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defRPr/>
            </a:pPr>
            <a:r>
              <a:rPr lang="ru-RU" altLang="ru-RU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Инвестиционно-венчурный фонд </a:t>
            </a:r>
            <a:r>
              <a:rPr lang="ru-RU" altLang="ru-RU" sz="2000" kern="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РТ</a:t>
            </a:r>
            <a:endParaRPr lang="ru-RU" altLang="ru-RU" sz="2000" kern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defTabSz="914373" eaLnBrk="1" fontAlgn="auto" hangingPunct="0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defRPr/>
            </a:pPr>
            <a:r>
              <a:rPr lang="ru-RU" altLang="ru-RU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Фонд поддержки предпринимательства </a:t>
            </a:r>
            <a:r>
              <a:rPr lang="ru-RU" altLang="ru-RU" sz="2000" kern="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РТ</a:t>
            </a:r>
            <a:endParaRPr lang="ru-RU" altLang="ru-RU" sz="2000" kern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506862" y="6110929"/>
            <a:ext cx="3256270" cy="839705"/>
            <a:chOff x="704616" y="8731785"/>
            <a:chExt cx="1548850" cy="630883"/>
          </a:xfrm>
        </p:grpSpPr>
        <p:sp>
          <p:nvSpPr>
            <p:cNvPr id="59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1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bg2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defTabSz="363538" hangingPunct="0">
                <a:buClr>
                  <a:srgbClr val="000000"/>
                </a:buClr>
                <a:buSzPct val="100000"/>
                <a:defRPr/>
              </a:pPr>
              <a:r>
                <a:rPr lang="ru-RU" altLang="ru-RU" sz="18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Museo Sans Cyrl 300" pitchFamily="50" charset="-52"/>
                </a:rPr>
                <a:t>Лимит</a:t>
              </a:r>
              <a:endParaRPr lang="ru-RU" altLang="ru-RU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Museo Sans Cyrl 300" pitchFamily="50" charset="-52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6505538" y="4261150"/>
            <a:ext cx="3256270" cy="839705"/>
            <a:chOff x="704616" y="8731785"/>
            <a:chExt cx="1548850" cy="630883"/>
          </a:xfrm>
        </p:grpSpPr>
        <p:sp>
          <p:nvSpPr>
            <p:cNvPr id="7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bg2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С</a:t>
              </a:r>
              <a:r>
                <a:rPr lang="ru-RU" sz="1800" kern="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умма</a:t>
              </a:r>
              <a:endParaRPr lang="ru-RU" sz="18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9989471" y="6110929"/>
            <a:ext cx="2460498" cy="9882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algn="l" defTabSz="363538" eaLnBrk="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Museo Sans Cyrl 700" pitchFamily="50" charset="-52"/>
              </a:rPr>
              <a:t>до 50% от суммы кредита ., по совместному продукту «</a:t>
            </a:r>
            <a:r>
              <a:rPr lang="ru-RU" altLang="ru-RU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Museo Sans Cyrl 700" pitchFamily="50" charset="-52"/>
              </a:rPr>
              <a:t>Согарантия</a:t>
            </a:r>
            <a:r>
              <a:rPr lang="ru-RU" altLang="ru-RU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Museo Sans Cyrl 700" pitchFamily="50" charset="-52"/>
              </a:rPr>
              <a:t>» до 70%, в моногородах до 75% </a:t>
            </a:r>
          </a:p>
        </p:txBody>
      </p:sp>
    </p:spTree>
    <p:extLst>
      <p:ext uri="{BB962C8B-B14F-4D97-AF65-F5344CB8AC3E}">
        <p14:creationId xmlns:p14="http://schemas.microsoft.com/office/powerpoint/2010/main" xmlns="" val="2500028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WORK\2017.05.30_GarantFond_PPT\Sources\Render\GarFond_BGRND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9988" cy="86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890000" y="512047"/>
            <a:ext cx="10077804" cy="123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3635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3635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3635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3635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4200" dirty="0">
                <a:solidFill>
                  <a:schemeClr val="bg1"/>
                </a:solidFill>
                <a:latin typeface="Museo Sans Cyrl 700"/>
              </a:rPr>
              <a:t>Технология предоставления гарантий – стандартная процедура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813" y="2344209"/>
            <a:ext cx="1559685" cy="361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749" y="2344209"/>
            <a:ext cx="1290624" cy="361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7181" y="2514891"/>
            <a:ext cx="759061" cy="326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308" y="2426882"/>
            <a:ext cx="809374" cy="344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1248" y="2344209"/>
            <a:ext cx="759062" cy="361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686" y="2344209"/>
            <a:ext cx="737186" cy="361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C:\WORK\2017.05.30_GarantFond_PPT\Sources\Vector\icons\Step_0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3118" y="2344209"/>
            <a:ext cx="1518124" cy="361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2167813" y="6013865"/>
            <a:ext cx="8498429" cy="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475" y="2868328"/>
            <a:ext cx="1305103" cy="17036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21884" y="4649379"/>
            <a:ext cx="1252715" cy="744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Партнер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Фонда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72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5859890"/>
            <a:ext cx="12599988" cy="1650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6748" tIns="48375" rIns="96748" bIns="4837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82949" hangingPunct="0">
              <a:buClr>
                <a:srgbClr val="000000"/>
              </a:buClr>
              <a:buSzPct val="100000"/>
              <a:defRPr/>
            </a:pPr>
            <a:endParaRPr lang="ru-RU" altLang="ru-RU" sz="5300" dirty="0">
              <a:solidFill>
                <a:schemeClr val="bg1">
                  <a:lumMod val="50000"/>
                </a:schemeClr>
              </a:solidFill>
              <a:latin typeface="Museo Sans Cyrl 700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2024" y="1046598"/>
            <a:ext cx="6178269" cy="553440"/>
          </a:xfrm>
          <a:prstGeom prst="rect">
            <a:avLst/>
          </a:prstGeom>
        </p:spPr>
        <p:txBody>
          <a:bodyPr wrap="none" lIns="121368" tIns="60684" rIns="121368" bIns="60684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Результаты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Museo Sans Cyrl 500"/>
              </a:rPr>
              <a:t>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деятельности Фонда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0370" y="1808947"/>
            <a:ext cx="10021576" cy="4062093"/>
          </a:xfrm>
          <a:prstGeom prst="rect">
            <a:avLst/>
          </a:prstGeom>
          <a:noFill/>
        </p:spPr>
        <p:txBody>
          <a:bodyPr wrap="square" lIns="121368" tIns="60684" rIns="121368" bIns="60684" rtlCol="0">
            <a:spAutoFit/>
          </a:bodyPr>
          <a:lstStyle/>
          <a:p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Поручились за 613 кредитов</a:t>
            </a:r>
          </a:p>
          <a:p>
            <a:endParaRPr lang="ru-RU" sz="24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ru-RU" sz="24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Выдали поручительств на сумму более </a:t>
            </a:r>
          </a:p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2,7 млрд. руб.</a:t>
            </a:r>
          </a:p>
          <a:p>
            <a:endParaRPr lang="ru-RU" sz="24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ru-RU" sz="24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Обеспечили поручительствами кредиты на сумму порядка 10,0 млрд. руб.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290" y="-201076"/>
            <a:ext cx="3648258" cy="205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63538" y="1764166"/>
            <a:ext cx="1189116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L-Shape 10"/>
          <p:cNvSpPr/>
          <p:nvPr/>
        </p:nvSpPr>
        <p:spPr>
          <a:xfrm rot="13701821">
            <a:off x="722960" y="2499175"/>
            <a:ext cx="269603" cy="2696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L-Shape 10"/>
          <p:cNvSpPr/>
          <p:nvPr/>
        </p:nvSpPr>
        <p:spPr>
          <a:xfrm rot="13701821">
            <a:off x="695699" y="3716521"/>
            <a:ext cx="269603" cy="2696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L-Shape 10"/>
          <p:cNvSpPr/>
          <p:nvPr/>
        </p:nvSpPr>
        <p:spPr>
          <a:xfrm rot="13701821">
            <a:off x="748999" y="5174991"/>
            <a:ext cx="269603" cy="2696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208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WORK\2017.05.30_GarantFond_PPT\Sources\Render\GarFond_BGRND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9988" cy="86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WORK\2017.05.30_GarantFond_PPT\Sources\Logo\Logo_GarantFontRT_VEG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23912" y="-669590"/>
            <a:ext cx="19348588" cy="97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5651043"/>
            <a:ext cx="12599988" cy="179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748" tIns="48375" rIns="96748" bIns="4837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82949" hangingPunct="0">
              <a:buClr>
                <a:srgbClr val="000000"/>
              </a:buClr>
              <a:buSzPct val="100000"/>
              <a:defRPr/>
            </a:pPr>
            <a:r>
              <a:rPr lang="ru-RU" altLang="ru-RU" sz="3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Спасибо за внимание</a:t>
            </a:r>
          </a:p>
          <a:p>
            <a:pPr algn="ctr" defTabSz="482949" hangingPunct="0">
              <a:buClr>
                <a:srgbClr val="000000"/>
              </a:buClr>
              <a:buSzPct val="100000"/>
              <a:defRPr/>
            </a:pPr>
            <a:endParaRPr lang="en-US" altLang="ru-RU" sz="3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39215" y="7340446"/>
            <a:ext cx="4521558" cy="100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748" tIns="48375" rIns="96748" bIns="4837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82949" hangingPunct="0">
              <a:buClr>
                <a:srgbClr val="000000"/>
              </a:buClr>
              <a:buSzPct val="100000"/>
              <a:defRPr/>
            </a:pPr>
            <a:r>
              <a:rPr lang="en-US" altLang="ru-RU" sz="28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garfondrt.ru</a:t>
            </a:r>
            <a:endParaRPr lang="ru-RU" altLang="ru-RU" sz="2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 defTabSz="482949" hangingPunct="0">
              <a:buClr>
                <a:srgbClr val="000000"/>
              </a:buClr>
              <a:buSzPct val="100000"/>
              <a:defRPr/>
            </a:pPr>
            <a:endParaRPr lang="ru-RU" altLang="ru-RU" sz="3200" dirty="0">
              <a:solidFill>
                <a:srgbClr val="FFFFFF">
                  <a:lumMod val="50000"/>
                </a:srgbClr>
              </a:solidFill>
              <a:latin typeface="Museo Sans Cyrl 5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163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151026</TotalTime>
  <Words>186</Words>
  <Application>Microsoft Office PowerPoint</Application>
  <PresentationFormat>Произвольный</PresentationFormat>
  <Paragraphs>59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Title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Deloitte &amp; Touche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Темиргалиев</cp:lastModifiedBy>
  <cp:revision>4546</cp:revision>
  <cp:lastPrinted>2018-01-23T07:42:39Z</cp:lastPrinted>
  <dcterms:created xsi:type="dcterms:W3CDTF">2010-08-23T12:41:44Z</dcterms:created>
  <dcterms:modified xsi:type="dcterms:W3CDTF">2018-01-24T07:52:05Z</dcterms:modified>
</cp:coreProperties>
</file>